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61" r:id="rId2"/>
  </p:sldIdLst>
  <p:sldSz cx="18288000" cy="10287000"/>
  <p:notesSz cx="6858000" cy="9144000"/>
  <p:embeddedFontLst>
    <p:embeddedFont>
      <p:font typeface="210 디딤고딕 Light" panose="020B0600000101010101" charset="-127"/>
      <p:regular r:id="rId4"/>
    </p:embeddedFont>
    <p:embeddedFont>
      <p:font typeface="210 밀레니얼" panose="020B0600000101010101" charset="-127"/>
      <p:regular r:id="rId5"/>
    </p:embeddedFont>
    <p:embeddedFont>
      <p:font typeface="210 밀레니얼 Light" panose="020B0600000101010101" charset="-127"/>
      <p:regular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CDE8"/>
    <a:srgbClr val="CAE3F2"/>
    <a:srgbClr val="6CE5E8"/>
    <a:srgbClr val="31356E"/>
    <a:srgbClr val="E6E6E6"/>
    <a:srgbClr val="CC0000"/>
    <a:srgbClr val="3087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4" autoAdjust="0"/>
    <p:restoredTop sz="77809" autoAdjust="0"/>
  </p:normalViewPr>
  <p:slideViewPr>
    <p:cSldViewPr>
      <p:cViewPr varScale="1">
        <p:scale>
          <a:sx n="33" d="100"/>
          <a:sy n="33" d="100"/>
        </p:scale>
        <p:origin x="136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C6CEF7-A315-41F3-93E8-D5EE3255445F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FBF553-F0CE-488F-83F4-4318BBEDC6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7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유저 트러블 </a:t>
            </a:r>
            <a:r>
              <a:rPr lang="ko-KR" altLang="en-US" dirty="0" err="1"/>
              <a:t>맵입니다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페르소나는 이전 슬라이드의 인물입니다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사용자는 넌 얼마나 쓰니 앱을 사용하여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“</a:t>
            </a:r>
            <a:r>
              <a:rPr lang="ko-KR" altLang="en-US" dirty="0"/>
              <a:t>객관적 상태분석</a:t>
            </a:r>
            <a:r>
              <a:rPr lang="en-US" altLang="ko-KR" dirty="0"/>
              <a:t>”</a:t>
            </a:r>
            <a:r>
              <a:rPr lang="ko-KR" altLang="en-US" dirty="0"/>
              <a:t>을 통해 </a:t>
            </a:r>
            <a:r>
              <a:rPr lang="en-US" altLang="ko-KR" dirty="0"/>
              <a:t>“</a:t>
            </a:r>
            <a:r>
              <a:rPr lang="ko-KR" altLang="en-US" dirty="0"/>
              <a:t>디지털 사용을 효율적으로 관리</a:t>
            </a:r>
            <a:r>
              <a:rPr lang="en-US" altLang="ko-KR" dirty="0"/>
              <a:t>”</a:t>
            </a:r>
            <a:r>
              <a:rPr lang="ko-KR" altLang="en-US" dirty="0"/>
              <a:t>하려는 상황입니다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사용자는 객관적 분석을 통한 디지털사용 관리를 원했으나</a:t>
            </a:r>
            <a:r>
              <a:rPr lang="en-US" altLang="ko-KR" dirty="0"/>
              <a:t>, </a:t>
            </a:r>
            <a:r>
              <a:rPr lang="ko-KR" altLang="en-US" dirty="0"/>
              <a:t>분석으로 사용시간만이 주어져 자기 객관화가 안 된다는 문제점에 다다르게 됩니다</a:t>
            </a:r>
            <a:r>
              <a:rPr lang="en-US" altLang="ko-KR" dirty="0"/>
              <a:t>. </a:t>
            </a:r>
            <a:r>
              <a:rPr lang="ko-KR" altLang="en-US" dirty="0"/>
              <a:t>이에 따라 사용자는 디지털 관리 계획을 직접 짜기에 부담스럽고 어렵다는 감상을 느끼게 됩니다</a:t>
            </a:r>
            <a:r>
              <a:rPr lang="en-US" altLang="ko-KR" dirty="0"/>
              <a:t>. </a:t>
            </a:r>
            <a:r>
              <a:rPr lang="ko-KR" altLang="en-US" dirty="0"/>
              <a:t>여기서 식별한 원인은 </a:t>
            </a:r>
            <a:r>
              <a:rPr lang="en-US" altLang="ko-KR" dirty="0"/>
              <a:t>“</a:t>
            </a:r>
            <a:r>
              <a:rPr lang="ko-KR" altLang="en-US" dirty="0"/>
              <a:t>사용시간 측정 이후의 솔루션을 서비스가 제공해주지 않는다</a:t>
            </a:r>
            <a:r>
              <a:rPr lang="en-US" altLang="ko-KR" dirty="0"/>
              <a:t>”</a:t>
            </a:r>
            <a:r>
              <a:rPr lang="ko-KR" altLang="en-US" dirty="0"/>
              <a:t>는 것입니다</a:t>
            </a:r>
            <a:r>
              <a:rPr lang="en-US" altLang="ko-KR" dirty="0"/>
              <a:t>. </a:t>
            </a:r>
            <a:r>
              <a:rPr lang="ko-KR" altLang="en-US" dirty="0"/>
              <a:t>따라서 솔루션으로 사용자가 직접 해결책을 개척하는 게 아닌</a:t>
            </a:r>
            <a:r>
              <a:rPr lang="en-US" altLang="ko-KR" dirty="0"/>
              <a:t>, </a:t>
            </a:r>
            <a:r>
              <a:rPr lang="ko-KR" altLang="en-US" dirty="0"/>
              <a:t>서비스가 해결책을 </a:t>
            </a:r>
            <a:r>
              <a:rPr lang="en-US" altLang="ko-KR" dirty="0"/>
              <a:t>“</a:t>
            </a:r>
            <a:r>
              <a:rPr lang="ko-KR" altLang="en-US" dirty="0"/>
              <a:t>제시</a:t>
            </a:r>
            <a:r>
              <a:rPr lang="en-US" altLang="ko-KR" dirty="0"/>
              <a:t>”</a:t>
            </a:r>
            <a:r>
              <a:rPr lang="ko-KR" altLang="en-US" dirty="0"/>
              <a:t>해주는 </a:t>
            </a:r>
            <a:r>
              <a:rPr lang="en-US" altLang="ko-KR" dirty="0"/>
              <a:t>AI</a:t>
            </a:r>
            <a:r>
              <a:rPr lang="ko-KR" altLang="en-US" dirty="0"/>
              <a:t>맞춤형 솔루션을 고안했습니다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사용자는 결국 많이 쓰는 앱부터 차단하기로 합니다</a:t>
            </a:r>
            <a:r>
              <a:rPr lang="en-US" altLang="ko-KR" dirty="0"/>
              <a:t>. </a:t>
            </a:r>
            <a:r>
              <a:rPr lang="ko-KR" altLang="en-US" dirty="0"/>
              <a:t>흑백요리사 영상을 많이 보게 돼 유튜브를 차단했으나</a:t>
            </a:r>
            <a:r>
              <a:rPr lang="en-US" altLang="ko-KR" dirty="0"/>
              <a:t>, </a:t>
            </a:r>
            <a:r>
              <a:rPr lang="ko-KR" altLang="en-US" dirty="0"/>
              <a:t>인스타에도</a:t>
            </a:r>
            <a:r>
              <a:rPr lang="en-US" altLang="ko-KR" dirty="0"/>
              <a:t>, X</a:t>
            </a:r>
            <a:r>
              <a:rPr lang="ko-KR" altLang="en-US" dirty="0"/>
              <a:t>에도 뜹니다</a:t>
            </a:r>
            <a:r>
              <a:rPr lang="en-US" altLang="ko-KR" dirty="0"/>
              <a:t>. </a:t>
            </a:r>
            <a:r>
              <a:rPr lang="ko-KR" altLang="en-US" dirty="0"/>
              <a:t>따라서 관련주제가 뜰 때마다 어플을 차단하는 무한반복에 빠지는 문제에 다다릅니다</a:t>
            </a:r>
            <a:r>
              <a:rPr lang="en-US" altLang="ko-KR" dirty="0"/>
              <a:t>. </a:t>
            </a:r>
            <a:r>
              <a:rPr lang="ko-KR" altLang="en-US" dirty="0"/>
              <a:t>이에 따라 사용자는 자신의 해결책에 의심을 가지게 됩니다</a:t>
            </a:r>
            <a:r>
              <a:rPr lang="en-US" altLang="ko-KR" dirty="0"/>
              <a:t>. </a:t>
            </a:r>
            <a:r>
              <a:rPr lang="ko-KR" altLang="en-US" dirty="0"/>
              <a:t>여기서 식별한 원인은 </a:t>
            </a:r>
            <a:r>
              <a:rPr lang="en-US" altLang="ko-KR" dirty="0"/>
              <a:t>“</a:t>
            </a:r>
            <a:r>
              <a:rPr lang="ko-KR" altLang="en-US" dirty="0"/>
              <a:t>근본적으로 앱 차단은 해결방안이 되지 않는다</a:t>
            </a:r>
            <a:r>
              <a:rPr lang="en-US" altLang="ko-KR" dirty="0"/>
              <a:t>”</a:t>
            </a:r>
            <a:r>
              <a:rPr lang="ko-KR" altLang="en-US" dirty="0"/>
              <a:t>는 것입니다</a:t>
            </a:r>
            <a:r>
              <a:rPr lang="en-US" altLang="ko-KR" dirty="0"/>
              <a:t>. </a:t>
            </a:r>
            <a:r>
              <a:rPr lang="ko-KR" altLang="en-US" dirty="0"/>
              <a:t>이에 따라 솔루션으로 주제단위 차단을 지원하는 키워드 차단기능을 고안했습니다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FBF553-F0CE-488F-83F4-4318BBEDC64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255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AutoShape 9"/>
          <p:cNvSpPr/>
          <p:nvPr/>
        </p:nvSpPr>
        <p:spPr>
          <a:xfrm flipV="1">
            <a:off x="1788145" y="2816205"/>
            <a:ext cx="5998101" cy="4903"/>
          </a:xfrm>
          <a:prstGeom prst="line">
            <a:avLst/>
          </a:prstGeom>
          <a:ln w="19050" cap="rnd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659379" y="2732019"/>
            <a:ext cx="257529" cy="257529"/>
            <a:chOff x="0" y="0"/>
            <a:chExt cx="6350000" cy="6350000"/>
          </a:xfrm>
          <a:solidFill>
            <a:schemeClr val="bg1">
              <a:lumMod val="50000"/>
            </a:schemeClr>
          </a:solidFill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461392" y="2714160"/>
            <a:ext cx="257529" cy="257529"/>
            <a:chOff x="0" y="0"/>
            <a:chExt cx="6350000" cy="6350000"/>
          </a:xfrm>
          <a:solidFill>
            <a:srgbClr val="6CE5E8"/>
          </a:solidFill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706809" y="2663637"/>
            <a:ext cx="257529" cy="257529"/>
            <a:chOff x="0" y="0"/>
            <a:chExt cx="6350000" cy="6350000"/>
          </a:xfrm>
          <a:solidFill>
            <a:schemeClr val="tx1"/>
          </a:solidFill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4249401" y="1970020"/>
            <a:ext cx="3030166" cy="1550004"/>
            <a:chOff x="0" y="0"/>
            <a:chExt cx="810736" cy="58524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0736" cy="585248"/>
            </a:xfrm>
            <a:custGeom>
              <a:avLst/>
              <a:gdLst/>
              <a:ahLst/>
              <a:cxnLst/>
              <a:rect l="l" t="t" r="r" b="b"/>
              <a:pathLst>
                <a:path w="810736" h="585248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ln>
              <a:prstDash val="lg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/>
            <a:lstStyle/>
            <a:p>
              <a:endParaRPr lang="ko-KR" alt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  <a:ln>
              <a:prstDash val="lg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431954" y="3513097"/>
            <a:ext cx="2712378" cy="11871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내 상태를 </a:t>
            </a:r>
            <a:r>
              <a:rPr lang="ko-KR" altLang="en-US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객관적으로 </a:t>
            </a:r>
            <a:endParaRPr lang="en-US" altLang="ko-KR" sz="1200" u="sng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  <a:p>
            <a:pPr algn="ctr">
              <a:lnSpc>
                <a:spcPts val="3189"/>
              </a:lnSpc>
            </a:pPr>
            <a:r>
              <a:rPr lang="ko-KR" altLang="en-US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분석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해 </a:t>
            </a:r>
            <a:r>
              <a:rPr lang="ko-KR" altLang="en-US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디지털 사용을 </a:t>
            </a:r>
            <a:br>
              <a:rPr lang="en-US" altLang="ko-KR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</a:br>
            <a:r>
              <a:rPr lang="ko-KR" altLang="en-US" sz="1200" u="sng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효율적으로 관리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하고 싶어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!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38" name="AutoShape 38"/>
          <p:cNvSpPr/>
          <p:nvPr/>
        </p:nvSpPr>
        <p:spPr>
          <a:xfrm flipV="1">
            <a:off x="1788144" y="2973510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9" name="AutoShape 39"/>
          <p:cNvSpPr/>
          <p:nvPr/>
        </p:nvSpPr>
        <p:spPr>
          <a:xfrm flipV="1">
            <a:off x="4585950" y="2971689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0" name="AutoShape 40"/>
          <p:cNvSpPr/>
          <p:nvPr/>
        </p:nvSpPr>
        <p:spPr>
          <a:xfrm flipV="1">
            <a:off x="7831367" y="2921166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2" name="TextBox 7">
            <a:extLst>
              <a:ext uri="{FF2B5EF4-FFF2-40B4-BE49-F238E27FC236}">
                <a16:creationId xmlns:a16="http://schemas.microsoft.com/office/drawing/2014/main" id="{3CD912A3-6F78-11CF-D411-86D944326A47}"/>
              </a:ext>
            </a:extLst>
          </p:cNvPr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ko-KR" alt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팀 </a:t>
            </a:r>
            <a:r>
              <a:rPr lang="ko-KR" altLang="en-US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컴냥이</a:t>
            </a:r>
            <a:endParaRPr lang="en-US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43" name="TextBox 8">
            <a:extLst>
              <a:ext uri="{FF2B5EF4-FFF2-40B4-BE49-F238E27FC236}">
                <a16:creationId xmlns:a16="http://schemas.microsoft.com/office/drawing/2014/main" id="{5211327F-BC31-6ED0-409B-73CDC14B3443}"/>
              </a:ext>
            </a:extLst>
          </p:cNvPr>
          <p:cNvSpPr txBox="1"/>
          <p:nvPr/>
        </p:nvSpPr>
        <p:spPr>
          <a:xfrm>
            <a:off x="1355723" y="971904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인간컴퓨터상호작용</a:t>
            </a:r>
            <a:r>
              <a:rPr lang="en-US" altLang="ko-KR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(02)</a:t>
            </a:r>
            <a:endParaRPr lang="en-US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44" name="TextBox 32">
            <a:extLst>
              <a:ext uri="{FF2B5EF4-FFF2-40B4-BE49-F238E27FC236}">
                <a16:creationId xmlns:a16="http://schemas.microsoft.com/office/drawing/2014/main" id="{24FC942A-74E5-3B4D-EF0E-0C25F23D2A60}"/>
              </a:ext>
            </a:extLst>
          </p:cNvPr>
          <p:cNvSpPr txBox="1"/>
          <p:nvPr/>
        </p:nvSpPr>
        <p:spPr>
          <a:xfrm>
            <a:off x="5281343" y="550056"/>
            <a:ext cx="7725312" cy="10502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4800" dirty="0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User</a:t>
            </a:r>
            <a:r>
              <a:rPr lang="ko-KR" altLang="en-US" sz="4800" dirty="0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 </a:t>
            </a:r>
            <a:r>
              <a:rPr lang="en-US" altLang="ko-KR" sz="4800" dirty="0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Trouble Map</a:t>
            </a:r>
            <a:endParaRPr lang="en-US" sz="4800" dirty="0">
              <a:solidFill>
                <a:srgbClr val="3087BB"/>
              </a:solidFill>
              <a:latin typeface="210 밀레니얼"/>
              <a:ea typeface="210 밀레니얼"/>
              <a:cs typeface="210 밀레니얼"/>
              <a:sym typeface="210 밀레니얼"/>
            </a:endParaRPr>
          </a:p>
        </p:txBody>
      </p:sp>
      <p:grpSp>
        <p:nvGrpSpPr>
          <p:cNvPr id="45" name="Group 10">
            <a:extLst>
              <a:ext uri="{FF2B5EF4-FFF2-40B4-BE49-F238E27FC236}">
                <a16:creationId xmlns:a16="http://schemas.microsoft.com/office/drawing/2014/main" id="{C1D826AD-DD64-42D3-B71A-ED85D968EEB9}"/>
              </a:ext>
            </a:extLst>
          </p:cNvPr>
          <p:cNvGrpSpPr/>
          <p:nvPr/>
        </p:nvGrpSpPr>
        <p:grpSpPr>
          <a:xfrm>
            <a:off x="14478000" y="2075822"/>
            <a:ext cx="257529" cy="257529"/>
            <a:chOff x="0" y="0"/>
            <a:chExt cx="6350000" cy="6350000"/>
          </a:xfrm>
          <a:solidFill>
            <a:schemeClr val="bg1">
              <a:lumMod val="50000"/>
            </a:schemeClr>
          </a:solidFill>
        </p:grpSpPr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6CABC1C5-7F2B-46B5-88FF-B55B411F36E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47" name="Group 10">
            <a:extLst>
              <a:ext uri="{FF2B5EF4-FFF2-40B4-BE49-F238E27FC236}">
                <a16:creationId xmlns:a16="http://schemas.microsoft.com/office/drawing/2014/main" id="{F017B0C8-A82A-4F09-B8C2-651AD7765E19}"/>
              </a:ext>
            </a:extLst>
          </p:cNvPr>
          <p:cNvGrpSpPr/>
          <p:nvPr/>
        </p:nvGrpSpPr>
        <p:grpSpPr>
          <a:xfrm>
            <a:off x="14478000" y="2558677"/>
            <a:ext cx="257529" cy="257529"/>
            <a:chOff x="0" y="0"/>
            <a:chExt cx="6350000" cy="6350000"/>
          </a:xfrm>
          <a:solidFill>
            <a:srgbClr val="6CE5E8"/>
          </a:solidFill>
        </p:grpSpPr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65677CBA-980F-4E38-BF27-6FF05B54D13C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49" name="Group 10">
            <a:extLst>
              <a:ext uri="{FF2B5EF4-FFF2-40B4-BE49-F238E27FC236}">
                <a16:creationId xmlns:a16="http://schemas.microsoft.com/office/drawing/2014/main" id="{BCC4B954-674D-431B-9ED1-B0C93BF71AEA}"/>
              </a:ext>
            </a:extLst>
          </p:cNvPr>
          <p:cNvGrpSpPr/>
          <p:nvPr/>
        </p:nvGrpSpPr>
        <p:grpSpPr>
          <a:xfrm>
            <a:off x="14477999" y="3041532"/>
            <a:ext cx="257529" cy="257529"/>
            <a:chOff x="0" y="0"/>
            <a:chExt cx="6350000" cy="6350000"/>
          </a:xfrm>
          <a:solidFill>
            <a:srgbClr val="31356E"/>
          </a:solidFill>
        </p:grpSpPr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D604228C-0905-4E33-8A81-DB7DB530812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1" name="TextBox 19">
            <a:extLst>
              <a:ext uri="{FF2B5EF4-FFF2-40B4-BE49-F238E27FC236}">
                <a16:creationId xmlns:a16="http://schemas.microsoft.com/office/drawing/2014/main" id="{084E0F89-D7D8-4EE8-84B1-D8C3901CC047}"/>
              </a:ext>
            </a:extLst>
          </p:cNvPr>
          <p:cNvSpPr txBox="1"/>
          <p:nvPr/>
        </p:nvSpPr>
        <p:spPr>
          <a:xfrm>
            <a:off x="14915719" y="2008479"/>
            <a:ext cx="1985470" cy="4039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000" dirty="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NEEDS</a:t>
            </a:r>
          </a:p>
        </p:txBody>
      </p:sp>
      <p:sp>
        <p:nvSpPr>
          <p:cNvPr id="52" name="TextBox 19">
            <a:extLst>
              <a:ext uri="{FF2B5EF4-FFF2-40B4-BE49-F238E27FC236}">
                <a16:creationId xmlns:a16="http://schemas.microsoft.com/office/drawing/2014/main" id="{E3BC28C2-1B3F-4754-9712-173B366DD44C}"/>
              </a:ext>
            </a:extLst>
          </p:cNvPr>
          <p:cNvSpPr txBox="1"/>
          <p:nvPr/>
        </p:nvSpPr>
        <p:spPr>
          <a:xfrm>
            <a:off x="14915718" y="2492922"/>
            <a:ext cx="2544039" cy="4039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000" dirty="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TROUBLE POINT</a:t>
            </a:r>
          </a:p>
        </p:txBody>
      </p:sp>
      <p:sp>
        <p:nvSpPr>
          <p:cNvPr id="53" name="TextBox 19">
            <a:extLst>
              <a:ext uri="{FF2B5EF4-FFF2-40B4-BE49-F238E27FC236}">
                <a16:creationId xmlns:a16="http://schemas.microsoft.com/office/drawing/2014/main" id="{64D322A3-6CA7-4B4F-A6DC-E5AB520F89CC}"/>
              </a:ext>
            </a:extLst>
          </p:cNvPr>
          <p:cNvSpPr txBox="1"/>
          <p:nvPr/>
        </p:nvSpPr>
        <p:spPr>
          <a:xfrm>
            <a:off x="14915719" y="2959946"/>
            <a:ext cx="1985470" cy="4039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000" dirty="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EMOTION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CBCE1EE-9065-4BAC-98B4-9F97E0FFCF88}"/>
              </a:ext>
            </a:extLst>
          </p:cNvPr>
          <p:cNvSpPr txBox="1"/>
          <p:nvPr/>
        </p:nvSpPr>
        <p:spPr>
          <a:xfrm>
            <a:off x="3273921" y="3529688"/>
            <a:ext cx="2712378" cy="11725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사용시간이 뜨는 것만으로는 내가 남들보다 많이 쓰는 건지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,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그 다음 스텝은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뭔지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모르겠어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sym typeface="210 디딤고딕 Ligh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97377D2-70B5-48E5-9736-E226C9EA12D5}"/>
              </a:ext>
            </a:extLst>
          </p:cNvPr>
          <p:cNvSpPr txBox="1"/>
          <p:nvPr/>
        </p:nvSpPr>
        <p:spPr>
          <a:xfrm>
            <a:off x="475094" y="2090301"/>
            <a:ext cx="9144139" cy="384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❗사용시간 측정 이후의 솔루션을 서비스가 제시해주지 않는다</a:t>
            </a:r>
            <a:r>
              <a:rPr lang="en-US" altLang="ko-KR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</a:t>
            </a:r>
            <a:endParaRPr lang="en-US" sz="2199" b="1" i="1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AC411B6-215F-4086-8B73-6892AE8A0029}"/>
              </a:ext>
            </a:extLst>
          </p:cNvPr>
          <p:cNvSpPr txBox="1"/>
          <p:nvPr/>
        </p:nvSpPr>
        <p:spPr>
          <a:xfrm>
            <a:off x="6109002" y="3525939"/>
            <a:ext cx="3444729" cy="1205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사용시간이라는 단서만으로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내가 스스로 솔루션을 개척해야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한다니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!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이 과정이 너무 어렵게 느껴져  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sym typeface="210 디딤고딕 Light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F43EEB1-67B2-45A6-89C9-9BEF4B3CC0D7}"/>
              </a:ext>
            </a:extLst>
          </p:cNvPr>
          <p:cNvCxnSpPr>
            <a:cxnSpLocks/>
          </p:cNvCxnSpPr>
          <p:nvPr/>
        </p:nvCxnSpPr>
        <p:spPr>
          <a:xfrm flipH="1">
            <a:off x="7809944" y="5028984"/>
            <a:ext cx="2" cy="23857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CA33D417-0A04-41AE-A640-8ED4C49DDEE0}"/>
              </a:ext>
            </a:extLst>
          </p:cNvPr>
          <p:cNvSpPr txBox="1"/>
          <p:nvPr/>
        </p:nvSpPr>
        <p:spPr>
          <a:xfrm>
            <a:off x="5676498" y="7712489"/>
            <a:ext cx="4266892" cy="1590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내가 직접 해결책을 개척하는 게 아니라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, </a:t>
            </a:r>
          </a:p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누군가가 해결책을 “</a:t>
            </a:r>
            <a:r>
              <a:rPr lang="ko-KR" altLang="en-US" sz="1400" b="1" i="1" dirty="0" err="1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제시”해주는</a:t>
            </a: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 </a:t>
            </a:r>
            <a:b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맞춤형 솔루션이 필요하다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</a:p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→ 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AI </a:t>
            </a: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맞춤형 솔루션 기능을 제안한다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  <a:endParaRPr lang="en-US" sz="1400" b="1" i="1" dirty="0">
              <a:solidFill>
                <a:srgbClr val="3087BB"/>
              </a:solidFill>
              <a:latin typeface="210 디딤고딕 Light"/>
              <a:ea typeface="210 디딤고딕 Light"/>
              <a:sym typeface="210 디딤고딕 Light"/>
            </a:endParaRPr>
          </a:p>
        </p:txBody>
      </p:sp>
      <p:sp>
        <p:nvSpPr>
          <p:cNvPr id="57" name="AutoShape 9">
            <a:extLst>
              <a:ext uri="{FF2B5EF4-FFF2-40B4-BE49-F238E27FC236}">
                <a16:creationId xmlns:a16="http://schemas.microsoft.com/office/drawing/2014/main" id="{F9BA1F1D-08E9-48BD-940B-36CB94680A5E}"/>
              </a:ext>
            </a:extLst>
          </p:cNvPr>
          <p:cNvSpPr/>
          <p:nvPr/>
        </p:nvSpPr>
        <p:spPr>
          <a:xfrm flipV="1">
            <a:off x="9875127" y="4831918"/>
            <a:ext cx="6053961" cy="3455"/>
          </a:xfrm>
          <a:prstGeom prst="line">
            <a:avLst/>
          </a:prstGeom>
          <a:ln w="19050" cap="rnd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08FF2E-96AB-4A93-88D2-AFD1DCFF68C4}"/>
              </a:ext>
            </a:extLst>
          </p:cNvPr>
          <p:cNvSpPr txBox="1"/>
          <p:nvPr/>
        </p:nvSpPr>
        <p:spPr>
          <a:xfrm>
            <a:off x="9553731" y="4124797"/>
            <a:ext cx="6253652" cy="3845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❗근본적으로 앱 차단은 해결방안이 되지 않는다</a:t>
            </a:r>
            <a:r>
              <a:rPr lang="en-US" altLang="ko-KR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</a:t>
            </a:r>
            <a:r>
              <a:rPr lang="ko-KR" altLang="en-US" sz="2199" b="1" i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endParaRPr lang="en-US" sz="2199" b="1" i="1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grpSp>
        <p:nvGrpSpPr>
          <p:cNvPr id="59" name="Group 10">
            <a:extLst>
              <a:ext uri="{FF2B5EF4-FFF2-40B4-BE49-F238E27FC236}">
                <a16:creationId xmlns:a16="http://schemas.microsoft.com/office/drawing/2014/main" id="{B9A48C32-A3E1-4719-9713-DFE87A831721}"/>
              </a:ext>
            </a:extLst>
          </p:cNvPr>
          <p:cNvGrpSpPr/>
          <p:nvPr/>
        </p:nvGrpSpPr>
        <p:grpSpPr>
          <a:xfrm>
            <a:off x="9746362" y="4720494"/>
            <a:ext cx="257529" cy="257529"/>
            <a:chOff x="0" y="0"/>
            <a:chExt cx="6350000" cy="6350000"/>
          </a:xfrm>
          <a:solidFill>
            <a:schemeClr val="bg1">
              <a:lumMod val="50000"/>
            </a:schemeClr>
          </a:solidFill>
        </p:grpSpPr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B6B60A61-4006-41D2-B6C6-512F822A146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61" name="TextBox 35">
            <a:extLst>
              <a:ext uri="{FF2B5EF4-FFF2-40B4-BE49-F238E27FC236}">
                <a16:creationId xmlns:a16="http://schemas.microsoft.com/office/drawing/2014/main" id="{ECCBD15C-F5FC-4049-A227-45FEA73BD499}"/>
              </a:ext>
            </a:extLst>
          </p:cNvPr>
          <p:cNvSpPr txBox="1"/>
          <p:nvPr/>
        </p:nvSpPr>
        <p:spPr>
          <a:xfrm>
            <a:off x="8726452" y="5519873"/>
            <a:ext cx="2332068" cy="15828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어쩔 수 없지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.. 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일단 제일 많이 쓰는 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“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유튜브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“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를 차단 할 필요가 있어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!  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흑백요리사 영상을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너무 많이 보긴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했어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62" name="AutoShape 38">
            <a:extLst>
              <a:ext uri="{FF2B5EF4-FFF2-40B4-BE49-F238E27FC236}">
                <a16:creationId xmlns:a16="http://schemas.microsoft.com/office/drawing/2014/main" id="{13DE9253-1572-43BE-B407-D7C45F5107EE}"/>
              </a:ext>
            </a:extLst>
          </p:cNvPr>
          <p:cNvSpPr/>
          <p:nvPr/>
        </p:nvSpPr>
        <p:spPr>
          <a:xfrm flipV="1">
            <a:off x="9875127" y="4961985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3" name="Group 12">
            <a:extLst>
              <a:ext uri="{FF2B5EF4-FFF2-40B4-BE49-F238E27FC236}">
                <a16:creationId xmlns:a16="http://schemas.microsoft.com/office/drawing/2014/main" id="{E42C6349-1036-4175-97A7-02EBB29B73AB}"/>
              </a:ext>
            </a:extLst>
          </p:cNvPr>
          <p:cNvGrpSpPr/>
          <p:nvPr/>
        </p:nvGrpSpPr>
        <p:grpSpPr>
          <a:xfrm>
            <a:off x="12845700" y="4707163"/>
            <a:ext cx="257529" cy="257529"/>
            <a:chOff x="0" y="0"/>
            <a:chExt cx="6350000" cy="6350000"/>
          </a:xfrm>
          <a:solidFill>
            <a:srgbClr val="6CE5E8"/>
          </a:solidFill>
        </p:grpSpPr>
        <p:sp>
          <p:nvSpPr>
            <p:cNvPr id="64" name="Freeform 13">
              <a:extLst>
                <a:ext uri="{FF2B5EF4-FFF2-40B4-BE49-F238E27FC236}">
                  <a16:creationId xmlns:a16="http://schemas.microsoft.com/office/drawing/2014/main" id="{2CE14F24-E071-4668-879F-4EBD14E985D5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65" name="AutoShape 39">
            <a:extLst>
              <a:ext uri="{FF2B5EF4-FFF2-40B4-BE49-F238E27FC236}">
                <a16:creationId xmlns:a16="http://schemas.microsoft.com/office/drawing/2014/main" id="{1C1FBE71-23BC-4AF6-9FFA-5F519F59B22C}"/>
              </a:ext>
            </a:extLst>
          </p:cNvPr>
          <p:cNvSpPr/>
          <p:nvPr/>
        </p:nvSpPr>
        <p:spPr>
          <a:xfrm flipV="1">
            <a:off x="12974464" y="4961985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7" name="TextBox 35">
            <a:extLst>
              <a:ext uri="{FF2B5EF4-FFF2-40B4-BE49-F238E27FC236}">
                <a16:creationId xmlns:a16="http://schemas.microsoft.com/office/drawing/2014/main" id="{0907382E-7267-4A01-A362-547C81AEC38D}"/>
              </a:ext>
            </a:extLst>
          </p:cNvPr>
          <p:cNvSpPr txBox="1"/>
          <p:nvPr/>
        </p:nvSpPr>
        <p:spPr>
          <a:xfrm>
            <a:off x="11402400" y="5525117"/>
            <a:ext cx="3144128" cy="15828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인스타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릴스에도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흑백요리사가 떠서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자꾸 보게 되네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.. 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인스타를 차단하자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</a:t>
            </a:r>
          </a:p>
          <a:p>
            <a:pPr algn="ctr">
              <a:lnSpc>
                <a:spcPts val="3189"/>
              </a:lnSpc>
            </a:pPr>
            <a:r>
              <a:rPr 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X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에도 </a:t>
            </a:r>
            <a:r>
              <a:rPr lang="ko-KR" altLang="en-US" sz="1200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뜨잖아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? X</a:t>
            </a: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도 차단하자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.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→ </a:t>
            </a:r>
            <a:r>
              <a:rPr lang="ko-KR" altLang="en-US" sz="1200" b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무한반복</a:t>
            </a:r>
            <a:r>
              <a:rPr lang="en-US" altLang="ko-KR" sz="1200" b="1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!</a:t>
            </a:r>
            <a:endParaRPr lang="en-US" sz="1200" b="1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74" name="AutoShape 40">
            <a:extLst>
              <a:ext uri="{FF2B5EF4-FFF2-40B4-BE49-F238E27FC236}">
                <a16:creationId xmlns:a16="http://schemas.microsoft.com/office/drawing/2014/main" id="{2FF7EAE9-1FDB-4BD3-8E5A-87604BE8DADB}"/>
              </a:ext>
            </a:extLst>
          </p:cNvPr>
          <p:cNvSpPr/>
          <p:nvPr/>
        </p:nvSpPr>
        <p:spPr>
          <a:xfrm flipV="1">
            <a:off x="15908453" y="4911495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72" name="Group 14">
            <a:extLst>
              <a:ext uri="{FF2B5EF4-FFF2-40B4-BE49-F238E27FC236}">
                <a16:creationId xmlns:a16="http://schemas.microsoft.com/office/drawing/2014/main" id="{1A0660FF-6BFC-4E69-AEBB-21C5BFC81C07}"/>
              </a:ext>
            </a:extLst>
          </p:cNvPr>
          <p:cNvGrpSpPr/>
          <p:nvPr/>
        </p:nvGrpSpPr>
        <p:grpSpPr>
          <a:xfrm>
            <a:off x="15779689" y="4723376"/>
            <a:ext cx="257529" cy="257529"/>
            <a:chOff x="0" y="0"/>
            <a:chExt cx="6350000" cy="6350000"/>
          </a:xfrm>
          <a:solidFill>
            <a:schemeClr val="tx1"/>
          </a:solidFill>
        </p:grpSpPr>
        <p:sp>
          <p:nvSpPr>
            <p:cNvPr id="73" name="Freeform 15">
              <a:extLst>
                <a:ext uri="{FF2B5EF4-FFF2-40B4-BE49-F238E27FC236}">
                  <a16:creationId xmlns:a16="http://schemas.microsoft.com/office/drawing/2014/main" id="{5E12ADC1-AF21-4840-A321-B43F9D06CCC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BA8DA4F4-2FE5-4509-8749-3EA0A2E31F5D}"/>
              </a:ext>
            </a:extLst>
          </p:cNvPr>
          <p:cNvSpPr txBox="1"/>
          <p:nvPr/>
        </p:nvSpPr>
        <p:spPr>
          <a:xfrm>
            <a:off x="14197102" y="5529583"/>
            <a:ext cx="3422701" cy="11871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이게 맞나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..?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적절한 해결법이 맞는지 </a:t>
            </a:r>
            <a:b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의심되네</a:t>
            </a:r>
            <a:r>
              <a:rPr lang="en-US" altLang="ko-KR" sz="1200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 </a:t>
            </a:r>
            <a:endParaRPr lang="en-US" sz="1200" dirty="0">
              <a:solidFill>
                <a:srgbClr val="3087BB"/>
              </a:solidFill>
              <a:latin typeface="210 디딤고딕 Light"/>
              <a:ea typeface="210 디딤고딕 Light"/>
              <a:sym typeface="210 디딤고딕 Light"/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55E9D8D1-282F-48EB-81D7-F17C9FD07250}"/>
              </a:ext>
            </a:extLst>
          </p:cNvPr>
          <p:cNvCxnSpPr>
            <a:cxnSpLocks/>
          </p:cNvCxnSpPr>
          <p:nvPr/>
        </p:nvCxnSpPr>
        <p:spPr>
          <a:xfrm>
            <a:off x="15908454" y="6933825"/>
            <a:ext cx="0" cy="4809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6242FB7-4975-4E10-8511-02A9FAE9C688}"/>
              </a:ext>
            </a:extLst>
          </p:cNvPr>
          <p:cNvSpPr txBox="1"/>
          <p:nvPr/>
        </p:nvSpPr>
        <p:spPr>
          <a:xfrm>
            <a:off x="14197102" y="7707601"/>
            <a:ext cx="3422701" cy="2000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앱 단위 차단보다는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, </a:t>
            </a:r>
            <a:b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주제단위로 차단되는 기능이 </a:t>
            </a:r>
            <a:b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</a:b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필요하다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</a:p>
          <a:p>
            <a:pPr algn="ctr">
              <a:lnSpc>
                <a:spcPts val="3189"/>
              </a:lnSpc>
            </a:pPr>
            <a:r>
              <a:rPr lang="ko-KR" alt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→ 키워드 차단 기능을 제안한다</a:t>
            </a:r>
            <a:r>
              <a:rPr lang="en-US" altLang="ko-KR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</a:p>
          <a:p>
            <a:pPr algn="ctr">
              <a:lnSpc>
                <a:spcPts val="3189"/>
              </a:lnSpc>
            </a:pPr>
            <a:r>
              <a:rPr lang="en-US" sz="1400" b="1" i="1" dirty="0">
                <a:solidFill>
                  <a:srgbClr val="3087BB"/>
                </a:solidFill>
                <a:latin typeface="210 디딤고딕 Light"/>
                <a:ea typeface="210 디딤고딕 Light"/>
                <a:sym typeface="210 디딤고딕 Light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51F127-BF86-4911-9FE8-5EEBD53E3449}"/>
              </a:ext>
            </a:extLst>
          </p:cNvPr>
          <p:cNvSpPr txBox="1"/>
          <p:nvPr/>
        </p:nvSpPr>
        <p:spPr>
          <a:xfrm>
            <a:off x="3886200" y="5676900"/>
            <a:ext cx="2100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024F44BC-FB3F-4674-B6D5-349FAC8C9CC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26452" y="4450611"/>
            <a:ext cx="502964" cy="32006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ABEA139-A8DC-45B3-B623-7ABC77231E3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187737" y="6467093"/>
            <a:ext cx="464860" cy="35817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6F16EAF-FA1C-4D4F-9EF5-743538745F67}"/>
              </a:ext>
            </a:extLst>
          </p:cNvPr>
          <p:cNvSpPr txBox="1"/>
          <p:nvPr/>
        </p:nvSpPr>
        <p:spPr>
          <a:xfrm>
            <a:off x="809824" y="9065657"/>
            <a:ext cx="4981375" cy="4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altLang="ko-KR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* 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시나리오</a:t>
            </a:r>
            <a:r>
              <a:rPr lang="en-US" altLang="ko-KR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: 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타 디지털 </a:t>
            </a:r>
            <a:r>
              <a:rPr lang="ko-KR" altLang="en-US" sz="1200" dirty="0" err="1">
                <a:solidFill>
                  <a:srgbClr val="A0CDE8"/>
                </a:solidFill>
                <a:latin typeface="210 디딤고딕 Light"/>
                <a:ea typeface="210 디딤고딕 Light"/>
              </a:rPr>
              <a:t>디톡스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 앱 </a:t>
            </a:r>
            <a:r>
              <a:rPr lang="en-US" altLang="ko-KR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“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넌 얼마나 쓰니</a:t>
            </a:r>
            <a:r>
              <a:rPr lang="en-US" altLang="ko-KR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”</a:t>
            </a:r>
            <a:r>
              <a:rPr lang="ko-KR" altLang="en-US" sz="1200" dirty="0">
                <a:solidFill>
                  <a:srgbClr val="A0CDE8"/>
                </a:solidFill>
                <a:latin typeface="210 디딤고딕 Light"/>
                <a:ea typeface="210 디딤고딕 Light"/>
              </a:rPr>
              <a:t>를 사용하는 과정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355</Words>
  <Application>Microsoft Office PowerPoint</Application>
  <PresentationFormat>사용자 지정</PresentationFormat>
  <Paragraphs>32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210 밀레니얼 Light</vt:lpstr>
      <vt:lpstr>Arial</vt:lpstr>
      <vt:lpstr>210 디딤고딕 Light</vt:lpstr>
      <vt:lpstr>Calibri</vt:lpstr>
      <vt:lpstr>210 밀레니얼</vt:lpstr>
      <vt:lpstr>맑은 고딕</vt:lpstr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흰색 심플한 비즈니스 마케팅 프로젝트 프레젠테이션</dc:title>
  <dc:creator>swu</dc:creator>
  <cp:lastModifiedBy>전유진(컴퓨터공학전공)</cp:lastModifiedBy>
  <cp:revision>72</cp:revision>
  <dcterms:created xsi:type="dcterms:W3CDTF">2006-08-16T00:00:00Z</dcterms:created>
  <dcterms:modified xsi:type="dcterms:W3CDTF">2024-10-25T02:15:16Z</dcterms:modified>
  <dc:identifier>DAGT4R2FY2w</dc:identifier>
</cp:coreProperties>
</file>

<file path=docProps/thumbnail.jpeg>
</file>